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0" r:id="rId2"/>
    <p:sldId id="281" r:id="rId3"/>
    <p:sldId id="277" r:id="rId4"/>
    <p:sldId id="285" r:id="rId5"/>
    <p:sldId id="279" r:id="rId6"/>
    <p:sldId id="280" r:id="rId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CD3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5" autoAdjust="0"/>
    <p:restoredTop sz="95090" autoAdjust="0"/>
  </p:normalViewPr>
  <p:slideViewPr>
    <p:cSldViewPr>
      <p:cViewPr varScale="1">
        <p:scale>
          <a:sx n="62" d="100"/>
          <a:sy n="62" d="100"/>
        </p:scale>
        <p:origin x="48" y="43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0E3AB-C452-4860-ACAF-17B63F2046F1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7D469-3069-4A01-994E-D44E16C56F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17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D469-3069-4A01-994E-D44E16C56F7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2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7D469-3069-4A01-994E-D44E16C56F7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07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qubee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ONNX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안정적으로 지원하기에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ONNX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7D469-3069-4A01-994E-D44E16C56F7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28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leichschenkliges Dreieck 10">
            <a:extLst>
              <a:ext uri="{FF2B5EF4-FFF2-40B4-BE49-F238E27FC236}">
                <a16:creationId xmlns:a16="http://schemas.microsoft.com/office/drawing/2014/main" id="{6C05D843-DC7A-4523-8A3E-0E2F23FFC35E}"/>
              </a:ext>
            </a:extLst>
          </p:cNvPr>
          <p:cNvSpPr/>
          <p:nvPr userDrawn="1"/>
        </p:nvSpPr>
        <p:spPr>
          <a:xfrm rot="5400000">
            <a:off x="-1152786" y="3176137"/>
            <a:ext cx="763970" cy="505727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lang="en-US" dirty="0">
              <a:latin typeface="현대산스 Head" panose="020B0600000101010101" pitchFamily="50" charset="-127"/>
              <a:ea typeface="현대산스 Hea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954BBE-A444-44FF-ABBD-3DF9126C9287}"/>
              </a:ext>
            </a:extLst>
          </p:cNvPr>
          <p:cNvSpPr/>
          <p:nvPr userDrawn="1"/>
        </p:nvSpPr>
        <p:spPr>
          <a:xfrm>
            <a:off x="272480" y="647780"/>
            <a:ext cx="9361040" cy="623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6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9ECBF4-7638-49C5-A955-FD2EE107C69A}"/>
              </a:ext>
            </a:extLst>
          </p:cNvPr>
          <p:cNvSpPr/>
          <p:nvPr userDrawn="1"/>
        </p:nvSpPr>
        <p:spPr>
          <a:xfrm>
            <a:off x="272480" y="647780"/>
            <a:ext cx="9361040" cy="621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31662-F495-46DB-BC3F-AE627FB8A927}" type="datetimeFigureOut">
              <a:rPr lang="ko-KR" altLang="en-US" smtClean="0"/>
              <a:pPr/>
              <a:t>2024-02-20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699E6-78BC-4808-8322-44AB2644EF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96549" y="1544092"/>
            <a:ext cx="8645204" cy="122413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현대자동차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연구장학생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PORTFOLIO PRESENTATION</a:t>
            </a:r>
            <a:endParaRPr lang="ko-KR" altLang="en-US" sz="4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223051" y="4974354"/>
            <a:ext cx="3588399" cy="542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altLang="ko-KR" sz="1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2024. 02. 20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158801" y="4415905"/>
            <a:ext cx="3588399" cy="614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ko-KR" altLang="en-US" sz="32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장수빈</a:t>
            </a:r>
            <a:endParaRPr lang="en-US" altLang="ko-KR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65C63F-0149-232A-E13D-D5377A8AC9BD}"/>
              </a:ext>
            </a:extLst>
          </p:cNvPr>
          <p:cNvGrpSpPr/>
          <p:nvPr/>
        </p:nvGrpSpPr>
        <p:grpSpPr>
          <a:xfrm>
            <a:off x="4912790" y="3801487"/>
            <a:ext cx="4688932" cy="1497099"/>
            <a:chOff x="4880992" y="3816635"/>
            <a:chExt cx="4688932" cy="149709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86EF2A7-D74B-7746-B526-999653194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992" y="3816635"/>
              <a:ext cx="4688932" cy="12976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3821F-BC2E-E41C-4262-A2065CAE6E15}"/>
                </a:ext>
              </a:extLst>
            </p:cNvPr>
            <p:cNvSpPr txBox="1"/>
            <p:nvPr/>
          </p:nvSpPr>
          <p:spPr>
            <a:xfrm>
              <a:off x="6202428" y="5067513"/>
              <a:ext cx="1872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Channel Pruning 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방식</a:t>
              </a:r>
            </a:p>
          </p:txBody>
        </p:sp>
      </p:grp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7602C0B9-8617-74C1-2368-18D58108358D}"/>
              </a:ext>
            </a:extLst>
          </p:cNvPr>
          <p:cNvSpPr txBox="1">
            <a:spLocks/>
          </p:cNvSpPr>
          <p:nvPr/>
        </p:nvSpPr>
        <p:spPr bwMode="auto">
          <a:xfrm>
            <a:off x="488504" y="908720"/>
            <a:ext cx="8502945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활동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DNN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차량 밑면 검출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경량화  및 임베딩 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학부연구생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/2021.07~2022.07]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F1F709A-7707-9B26-A70C-14F3FFE84929}"/>
              </a:ext>
            </a:extLst>
          </p:cNvPr>
          <p:cNvSpPr txBox="1">
            <a:spLocks/>
          </p:cNvSpPr>
          <p:nvPr/>
        </p:nvSpPr>
        <p:spPr bwMode="auto">
          <a:xfrm>
            <a:off x="488504" y="2003641"/>
            <a:ext cx="8928992" cy="433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0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DNN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차량 밑면 사각형 검출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기존 네트워크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(YOLOv4,tensorflow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수정해서 다른 형태의 검출기로 발전시킴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차량 바운딩 박스와 차량 밑면 사각형의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점을 검출함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검출된 물체의 크기를 고려한 차량 밑면 검출 평가 지표를 새로이 고안 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0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임베디드 시스템을 위한 네트워크 경량화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추론 속도 향상 및 메모리 절약을 위해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 Pruning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Quantization-Aware Training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수행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-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연구실에서 보유한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Slimming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 적용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-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연구실에서 보유한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QAT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 적용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000"/>
              </a:lnSpc>
              <a:defRPr/>
            </a:pP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2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엣지 디바이스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임베딩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Qualcomm QCS605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칩이 장착된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위드로봇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엣지 디바이스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2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Snapdragon Neural Processing Engine SDK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모델을 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엣지 디바이스에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B1702A8-E883-E4D1-84B2-42091DC49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1708"/>
              </p:ext>
            </p:extLst>
          </p:nvPr>
        </p:nvGraphicFramePr>
        <p:xfrm>
          <a:off x="712630" y="1291679"/>
          <a:ext cx="8640960" cy="50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193394091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525168013"/>
                    </a:ext>
                  </a:extLst>
                </a:gridCol>
              </a:tblGrid>
              <a:tr h="15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참여 과제명</a:t>
                      </a:r>
                    </a:p>
                  </a:txBody>
                  <a:tcPr marT="34350" marB="3435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주관 기관</a:t>
                      </a:r>
                    </a:p>
                  </a:txBody>
                  <a:tcPr marT="34350" marB="3435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745829"/>
                  </a:ext>
                </a:extLst>
              </a:tr>
              <a:tr h="15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자율협력주행용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LDM layer4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 생성을 위한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카메라의 고도화 및 연동 기술 개발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국토교통부</a:t>
                      </a:r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27066250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17939A3-2ADA-34E6-AE93-080AEC8CF1D9}"/>
              </a:ext>
            </a:extLst>
          </p:cNvPr>
          <p:cNvSpPr/>
          <p:nvPr/>
        </p:nvSpPr>
        <p:spPr>
          <a:xfrm>
            <a:off x="0" y="0"/>
            <a:ext cx="189402" cy="836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38B7FEA-2F5F-570D-EB30-B9F4088BC7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9765" y="231974"/>
            <a:ext cx="8089619" cy="757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ln w="0"/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및 프로젝트 </a:t>
            </a:r>
            <a:endParaRPr lang="en-US" altLang="ko-KR" sz="2500" dirty="0">
              <a:ln w="0"/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149E04-1FEC-1B5C-C181-59E4DDD8DA26}"/>
              </a:ext>
            </a:extLst>
          </p:cNvPr>
          <p:cNvGrpSpPr/>
          <p:nvPr/>
        </p:nvGrpSpPr>
        <p:grpSpPr>
          <a:xfrm>
            <a:off x="6722312" y="2003641"/>
            <a:ext cx="2667869" cy="1635636"/>
            <a:chOff x="6722312" y="2003641"/>
            <a:chExt cx="2667869" cy="1635636"/>
          </a:xfrm>
        </p:grpSpPr>
        <p:grpSp>
          <p:nvGrpSpPr>
            <p:cNvPr id="2" name="그룹 1008">
              <a:extLst>
                <a:ext uri="{FF2B5EF4-FFF2-40B4-BE49-F238E27FC236}">
                  <a16:creationId xmlns:a16="http://schemas.microsoft.com/office/drawing/2014/main" id="{3DE1D92A-F7F0-E43A-44DD-FD394644C470}"/>
                </a:ext>
              </a:extLst>
            </p:cNvPr>
            <p:cNvGrpSpPr/>
            <p:nvPr/>
          </p:nvGrpSpPr>
          <p:grpSpPr>
            <a:xfrm>
              <a:off x="6722312" y="2003641"/>
              <a:ext cx="2667869" cy="1381893"/>
              <a:chOff x="11856369" y="6736791"/>
              <a:chExt cx="5198922" cy="2692918"/>
            </a:xfrm>
          </p:grpSpPr>
          <p:pic>
            <p:nvPicPr>
              <p:cNvPr id="3" name="Object 26">
                <a:extLst>
                  <a:ext uri="{FF2B5EF4-FFF2-40B4-BE49-F238E27FC236}">
                    <a16:creationId xmlns:a16="http://schemas.microsoft.com/office/drawing/2014/main" id="{5176618B-D54F-7187-00C0-835F2140D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56369" y="6736791"/>
                <a:ext cx="5198922" cy="2692918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2629FB-C35A-AE3F-39B7-B71A248DE32D}"/>
                </a:ext>
              </a:extLst>
            </p:cNvPr>
            <p:cNvSpPr txBox="1"/>
            <p:nvPr/>
          </p:nvSpPr>
          <p:spPr>
            <a:xfrm>
              <a:off x="7257256" y="3393056"/>
              <a:ext cx="1872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차량 밑면 검출 결과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60E0F4-F91D-689D-E4A3-BBF3579AFA43}"/>
              </a:ext>
            </a:extLst>
          </p:cNvPr>
          <p:cNvGrpSpPr/>
          <p:nvPr/>
        </p:nvGrpSpPr>
        <p:grpSpPr>
          <a:xfrm>
            <a:off x="6249144" y="5402987"/>
            <a:ext cx="3067235" cy="1381903"/>
            <a:chOff x="6249144" y="5402987"/>
            <a:chExt cx="3067235" cy="1381903"/>
          </a:xfrm>
        </p:grpSpPr>
        <p:pic>
          <p:nvPicPr>
            <p:cNvPr id="16" name="그림 15" descr="전자제품, 케이블, 전자 공학, 전기 배선이(가) 표시된 사진&#10;&#10;자동 생성된 설명">
              <a:extLst>
                <a:ext uri="{FF2B5EF4-FFF2-40B4-BE49-F238E27FC236}">
                  <a16:creationId xmlns:a16="http://schemas.microsoft.com/office/drawing/2014/main" id="{C8478EB1-E93A-02CC-4387-56E0C55EB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144" y="5402987"/>
              <a:ext cx="2448272" cy="10925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11F347-0F21-8F04-29A6-0DF97110A06B}"/>
                </a:ext>
              </a:extLst>
            </p:cNvPr>
            <p:cNvSpPr txBox="1"/>
            <p:nvPr/>
          </p:nvSpPr>
          <p:spPr>
            <a:xfrm>
              <a:off x="6468767" y="6538669"/>
              <a:ext cx="2847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위드로봇의 엣지 디바이스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카메라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17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0412745-9808-885F-C7AD-F3DDE9306230}"/>
              </a:ext>
            </a:extLst>
          </p:cNvPr>
          <p:cNvSpPr txBox="1">
            <a:spLocks/>
          </p:cNvSpPr>
          <p:nvPr/>
        </p:nvSpPr>
        <p:spPr bwMode="auto">
          <a:xfrm>
            <a:off x="647393" y="1268760"/>
            <a:ext cx="8928992" cy="27994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2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직진 차량과 비보호 좌회전 차량의 사고 예방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2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담당 업무 및 역할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2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1)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딥러닝 기반 물체 검출 및 위치 추정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검출 네트워크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(YOLOv4,tensorflow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변경을 통해 차량과 차량의 밑면 중심을 검출하는 발전된 검출기 개발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경계상자 중점을 사용하면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Homography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물체 추정 오차 증가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밑면 중점을 사용하여 개선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영상과 지도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(bird's-eye view)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Homography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확보된 차량 위치를 활용한 물체 추적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(SORT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2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2)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젯슨 자비어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(NVIDIA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보드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임베딩 및 아두이노 제어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 Pruning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네트워크 경량화 후 위드로봇의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QCS610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카메라에 임베딩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젯슨자비어와 아두이노 보드 간 통신으로 결과 출력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200"/>
              </a:lnSpc>
              <a:defRPr/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A0CF3C-B395-6D53-C9BB-CC609FDB5B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9402" cy="836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431323-F26F-663A-2EF1-E947A6993F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9765" y="231974"/>
            <a:ext cx="8089619" cy="757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ln w="0"/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및 프로젝트 </a:t>
            </a:r>
            <a:endParaRPr lang="en-US" altLang="ko-KR" sz="2500" dirty="0">
              <a:ln w="0"/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76EF69-E622-BFBE-9131-A4544360EC02}"/>
              </a:ext>
            </a:extLst>
          </p:cNvPr>
          <p:cNvGrpSpPr/>
          <p:nvPr/>
        </p:nvGrpSpPr>
        <p:grpSpPr>
          <a:xfrm>
            <a:off x="454377" y="4492816"/>
            <a:ext cx="4587052" cy="1810430"/>
            <a:chOff x="454377" y="4492816"/>
            <a:chExt cx="4587052" cy="1810430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05D86372-930B-EF28-CF01-69E772EB8B13}"/>
                </a:ext>
              </a:extLst>
            </p:cNvPr>
            <p:cNvGrpSpPr/>
            <p:nvPr/>
          </p:nvGrpSpPr>
          <p:grpSpPr>
            <a:xfrm>
              <a:off x="3640970" y="4772179"/>
              <a:ext cx="1400459" cy="1087556"/>
              <a:chOff x="6402144" y="442356"/>
              <a:chExt cx="2362799" cy="611371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EF8CA1F-2649-73C5-E2A0-C4E2A02E0290}"/>
                  </a:ext>
                </a:extLst>
              </p:cNvPr>
              <p:cNvSpPr/>
              <p:nvPr/>
            </p:nvSpPr>
            <p:spPr>
              <a:xfrm>
                <a:off x="6402144" y="442356"/>
                <a:ext cx="2362799" cy="6113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21AE000-62D8-9CB4-251A-DCF86994F266}"/>
                  </a:ext>
                </a:extLst>
              </p:cNvPr>
              <p:cNvSpPr txBox="1"/>
              <p:nvPr/>
            </p:nvSpPr>
            <p:spPr>
              <a:xfrm>
                <a:off x="6594986" y="760006"/>
                <a:ext cx="2084768" cy="196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LED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전광판 출력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33AA295-A5EE-548D-DE3D-8F013012A8A1}"/>
                  </a:ext>
                </a:extLst>
              </p:cNvPr>
              <p:cNvSpPr txBox="1"/>
              <p:nvPr/>
            </p:nvSpPr>
            <p:spPr>
              <a:xfrm>
                <a:off x="6893175" y="513802"/>
                <a:ext cx="1628024" cy="23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아두이노</a:t>
                </a:r>
              </a:p>
            </p:txBody>
          </p:sp>
        </p:grp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63145A6-265D-E55D-B39C-DD4135CD87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02186" y="4143729"/>
              <a:ext cx="0" cy="231495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7F33E2DA-5C4F-9794-EB19-7BCAA4583451}"/>
                </a:ext>
              </a:extLst>
            </p:cNvPr>
            <p:cNvGrpSpPr/>
            <p:nvPr/>
          </p:nvGrpSpPr>
          <p:grpSpPr>
            <a:xfrm>
              <a:off x="454377" y="4800992"/>
              <a:ext cx="1402278" cy="1096424"/>
              <a:chOff x="863241" y="1961284"/>
              <a:chExt cx="2509064" cy="7248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6E17C10E-6FB4-0D79-2B54-061D94E1F0AF}"/>
                  </a:ext>
                </a:extLst>
              </p:cNvPr>
              <p:cNvSpPr/>
              <p:nvPr/>
            </p:nvSpPr>
            <p:spPr>
              <a:xfrm>
                <a:off x="863241" y="1961284"/>
                <a:ext cx="2509064" cy="7248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9CA88CE-9ECF-3181-ACB0-BBAC3205C0C5}"/>
                  </a:ext>
                </a:extLst>
              </p:cNvPr>
              <p:cNvSpPr txBox="1"/>
              <p:nvPr/>
            </p:nvSpPr>
            <p:spPr>
              <a:xfrm>
                <a:off x="1030925" y="2428217"/>
                <a:ext cx="2084766" cy="196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검출기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C93746-F3F2-EE11-8E91-7CA22A4281BC}"/>
                  </a:ext>
                </a:extLst>
              </p:cNvPr>
              <p:cNvSpPr txBox="1"/>
              <p:nvPr/>
            </p:nvSpPr>
            <p:spPr>
              <a:xfrm>
                <a:off x="922738" y="2024417"/>
                <a:ext cx="2391650" cy="393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엣지 디바이스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:r>
                  <a:rPr lang="ko-KR" altLang="en-US" sz="1400" b="1" dirty="0"/>
                  <a:t>카메라</a:t>
                </a:r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93CA8689-1EFE-979E-5544-805F11716498}"/>
                </a:ext>
              </a:extLst>
            </p:cNvPr>
            <p:cNvGrpSpPr/>
            <p:nvPr/>
          </p:nvGrpSpPr>
          <p:grpSpPr>
            <a:xfrm>
              <a:off x="2095812" y="4492816"/>
              <a:ext cx="1472289" cy="1810430"/>
              <a:chOff x="7698250" y="1013871"/>
              <a:chExt cx="2401694" cy="1230775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C39F1CD-9ED8-C9B9-57D8-D5733E7EFDFB}"/>
                  </a:ext>
                </a:extLst>
              </p:cNvPr>
              <p:cNvSpPr/>
              <p:nvPr/>
            </p:nvSpPr>
            <p:spPr>
              <a:xfrm>
                <a:off x="7698250" y="1013871"/>
                <a:ext cx="2111157" cy="1230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2E075F-B756-7C81-0ABC-B02FDA67B626}"/>
                  </a:ext>
                </a:extLst>
              </p:cNvPr>
              <p:cNvSpPr txBox="1"/>
              <p:nvPr/>
            </p:nvSpPr>
            <p:spPr>
              <a:xfrm>
                <a:off x="8027542" y="1319561"/>
                <a:ext cx="1477980" cy="196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위치추정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B95B41-6849-105D-7396-7B4D32FF71E4}"/>
                  </a:ext>
                </a:extLst>
              </p:cNvPr>
              <p:cNvSpPr txBox="1"/>
              <p:nvPr/>
            </p:nvSpPr>
            <p:spPr>
              <a:xfrm>
                <a:off x="8050804" y="1806529"/>
                <a:ext cx="1455113" cy="324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속도 및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좌회전 판단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E88300F-8973-FD60-081B-6AF5BB33D0C4}"/>
                  </a:ext>
                </a:extLst>
              </p:cNvPr>
              <p:cNvSpPr txBox="1"/>
              <p:nvPr/>
            </p:nvSpPr>
            <p:spPr>
              <a:xfrm>
                <a:off x="8286527" y="1563045"/>
                <a:ext cx="1008112" cy="196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추적기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3F7BCBF-50AE-EBB4-B2C0-67F8B569434D}"/>
                  </a:ext>
                </a:extLst>
              </p:cNvPr>
              <p:cNvSpPr txBox="1"/>
              <p:nvPr/>
            </p:nvSpPr>
            <p:spPr>
              <a:xfrm>
                <a:off x="7846951" y="1079711"/>
                <a:ext cx="2252993" cy="23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젯슨 자비어</a:t>
                </a:r>
              </a:p>
            </p:txBody>
          </p:sp>
        </p:grpSp>
      </p:grp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7602C0B9-8617-74C1-2368-18D58108358D}"/>
              </a:ext>
            </a:extLst>
          </p:cNvPr>
          <p:cNvSpPr txBox="1">
            <a:spLocks/>
          </p:cNvSpPr>
          <p:nvPr/>
        </p:nvSpPr>
        <p:spPr bwMode="auto">
          <a:xfrm>
            <a:off x="488504" y="908720"/>
            <a:ext cx="8502945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활동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비보호 사거리 안전 보조 시스템 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학부생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캡스톤디자인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)/2023.03~2023.06]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D2C7BEA6-EFD7-A98B-76CF-4D2B89D36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3" t="7040"/>
          <a:stretch/>
        </p:blipFill>
        <p:spPr>
          <a:xfrm>
            <a:off x="5601072" y="4864096"/>
            <a:ext cx="2482397" cy="1655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0C5ACE-4662-474D-0632-2010DCCE641D}"/>
              </a:ext>
            </a:extLst>
          </p:cNvPr>
          <p:cNvGrpSpPr/>
          <p:nvPr/>
        </p:nvGrpSpPr>
        <p:grpSpPr>
          <a:xfrm>
            <a:off x="6973813" y="3314936"/>
            <a:ext cx="2602572" cy="1548144"/>
            <a:chOff x="6973813" y="3227520"/>
            <a:chExt cx="2602572" cy="15481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4B06295-50FF-1156-D098-30FA49A52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60" t="5851"/>
            <a:stretch/>
          </p:blipFill>
          <p:spPr>
            <a:xfrm>
              <a:off x="6973813" y="3227520"/>
              <a:ext cx="2488470" cy="15481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8B9743-7DE7-5EC3-7C82-30720164C497}"/>
                </a:ext>
              </a:extLst>
            </p:cNvPr>
            <p:cNvSpPr txBox="1"/>
            <p:nvPr/>
          </p:nvSpPr>
          <p:spPr>
            <a:xfrm>
              <a:off x="6977546" y="4464402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아두이노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7F90FD-E21A-E4D5-21B0-9DF84F442913}"/>
                </a:ext>
              </a:extLst>
            </p:cNvPr>
            <p:cNvSpPr txBox="1"/>
            <p:nvPr/>
          </p:nvSpPr>
          <p:spPr>
            <a:xfrm>
              <a:off x="8180844" y="3975880"/>
              <a:ext cx="1395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엣지 디바이스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59602D-63E0-6E7E-057E-3A2F0E013887}"/>
                </a:ext>
              </a:extLst>
            </p:cNvPr>
            <p:cNvSpPr txBox="1"/>
            <p:nvPr/>
          </p:nvSpPr>
          <p:spPr>
            <a:xfrm>
              <a:off x="7473280" y="4218200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젯슨자비어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4F538EBB-ABA4-B2AF-6DAF-06479BFD96DB}"/>
                </a:ext>
              </a:extLst>
            </p:cNvPr>
            <p:cNvCxnSpPr/>
            <p:nvPr/>
          </p:nvCxnSpPr>
          <p:spPr>
            <a:xfrm rot="10800000" flipV="1">
              <a:off x="8991450" y="4218200"/>
              <a:ext cx="210023" cy="153888"/>
            </a:xfrm>
            <a:prstGeom prst="curvedConnector3">
              <a:avLst>
                <a:gd name="adj1" fmla="val -5688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구부러짐 20">
              <a:extLst>
                <a:ext uri="{FF2B5EF4-FFF2-40B4-BE49-F238E27FC236}">
                  <a16:creationId xmlns:a16="http://schemas.microsoft.com/office/drawing/2014/main" id="{423F3A3F-B1BA-DA61-BAD0-45B989232DCE}"/>
                </a:ext>
              </a:extLst>
            </p:cNvPr>
            <p:cNvCxnSpPr/>
            <p:nvPr/>
          </p:nvCxnSpPr>
          <p:spPr>
            <a:xfrm>
              <a:off x="8481392" y="4372088"/>
              <a:ext cx="216024" cy="120728"/>
            </a:xfrm>
            <a:prstGeom prst="curvedConnector3">
              <a:avLst>
                <a:gd name="adj1" fmla="val 81041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80887F2-ED8F-05B9-6B2E-AC5D29B1D443}"/>
                </a:ext>
              </a:extLst>
            </p:cNvPr>
            <p:cNvCxnSpPr/>
            <p:nvPr/>
          </p:nvCxnSpPr>
          <p:spPr>
            <a:xfrm>
              <a:off x="7833320" y="4624510"/>
              <a:ext cx="347524" cy="2862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6EA328C-A553-C547-50ED-825C9AFA8A4F}"/>
              </a:ext>
            </a:extLst>
          </p:cNvPr>
          <p:cNvSpPr txBox="1"/>
          <p:nvPr/>
        </p:nvSpPr>
        <p:spPr>
          <a:xfrm>
            <a:off x="7473280" y="3097651"/>
            <a:ext cx="1872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직진 차량 검출 결과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3117DF-8890-4817-5760-736742908B96}"/>
              </a:ext>
            </a:extLst>
          </p:cNvPr>
          <p:cNvSpPr txBox="1"/>
          <p:nvPr/>
        </p:nvSpPr>
        <p:spPr>
          <a:xfrm>
            <a:off x="6037709" y="6519728"/>
            <a:ext cx="1872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좌회전 차량 검출 결과</a:t>
            </a:r>
          </a:p>
        </p:txBody>
      </p:sp>
    </p:spTree>
    <p:extLst>
      <p:ext uri="{BB962C8B-B14F-4D97-AF65-F5344CB8AC3E}">
        <p14:creationId xmlns:p14="http://schemas.microsoft.com/office/powerpoint/2010/main" val="393392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14">
            <a:extLst>
              <a:ext uri="{FF2B5EF4-FFF2-40B4-BE49-F238E27FC236}">
                <a16:creationId xmlns:a16="http://schemas.microsoft.com/office/drawing/2014/main" id="{4CC7E1C6-BB50-7D3A-B37D-B670EEFF0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4" t="17032"/>
          <a:stretch/>
        </p:blipFill>
        <p:spPr>
          <a:xfrm>
            <a:off x="3656856" y="4607578"/>
            <a:ext cx="3234468" cy="17643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4EAB371-3AFD-1D01-E4F5-84EA67417A9F}"/>
              </a:ext>
            </a:extLst>
          </p:cNvPr>
          <p:cNvGrpSpPr/>
          <p:nvPr/>
        </p:nvGrpSpPr>
        <p:grpSpPr>
          <a:xfrm>
            <a:off x="498354" y="989541"/>
            <a:ext cx="9087881" cy="3591587"/>
            <a:chOff x="488504" y="3833033"/>
            <a:chExt cx="9087881" cy="3591587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63B11547-8610-43B9-1D91-DECA6739D57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8504" y="3833033"/>
              <a:ext cx="8502945" cy="36004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현대하모니 M" pitchFamily="18" charset="-127"/>
                  <a:ea typeface="현대하모니 M" pitchFamily="18" charset="-127"/>
                  <a:cs typeface="+mn-cs"/>
                </a:defRPr>
              </a:lvl1pPr>
              <a:lvl2pPr marL="478919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57838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436757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915677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394596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873515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352434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31353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defRPr/>
              </a:pPr>
              <a:r>
                <a:rPr lang="ko-KR" altLang="en-US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● 활동</a:t>
              </a:r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자율주행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RC</a:t>
              </a:r>
              <a:r>
                <a:rPr lang="ko-KR" altLang="en-US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 제작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 프로젝트</a:t>
              </a:r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/2020.01~2020.04]</a:t>
              </a:r>
              <a:r>
                <a:rPr lang="ko-KR" altLang="en-US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D1E29F49-4DDC-9E23-9A71-CC799FC57DC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7393" y="4216092"/>
              <a:ext cx="8928992" cy="3208528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현대하모니 M" pitchFamily="18" charset="-127"/>
                  <a:ea typeface="현대하모니 M" pitchFamily="18" charset="-127"/>
                  <a:cs typeface="+mn-cs"/>
                </a:defRPr>
              </a:lvl1pPr>
              <a:lvl2pPr marL="478919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57838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436757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915677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394596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873515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352434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31353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ts val="2200"/>
                </a:lnSpc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◾ 카메라와 초음파 센서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조도 센서를 이용하여 차선 및 표지판을 인식하는 자율주행 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RC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 제작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ts val="2200"/>
                </a:lnSpc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◾ 담당 업무 및 역할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ts val="2000"/>
                </a:lnSpc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인식</a:t>
              </a:r>
              <a:b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◽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opencv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이용한 차선 인식 알고리즘 개발 및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yolo-tiny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검출기를 기반 표지판 인식 </a:t>
              </a:r>
              <a:b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-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라즈베리파이에서 동작하도록 함</a:t>
              </a:r>
              <a:b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ts val="2000"/>
                </a:lnSpc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ROS2 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패키지를 사용하여 데이터 전달</a:t>
              </a:r>
              <a:b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◽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Topic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방식으로 카메라로부터 입력 받은 영상을 차선 인식 노드와 표지판 인식 노드로 송신함</a:t>
              </a:r>
              <a:b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ts val="2000"/>
                </a:lnSpc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아두이노를 이용한 센서 제어</a:t>
              </a:r>
              <a:b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◽ 초음파 센서를 이용하여 후진 시 장애물 여부를 파악하고 조도센서를 이용하여 어두울 경우 자동으로 라이트 제어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ts val="2200"/>
                </a:lnSpc>
                <a:defRPr/>
              </a:pP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A0CF3C-B395-6D53-C9BB-CC609FDB5B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9402" cy="836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431323-F26F-663A-2EF1-E947A6993F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9765" y="231974"/>
            <a:ext cx="8089619" cy="757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ln w="0"/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및 프로젝트 </a:t>
            </a:r>
            <a:endParaRPr lang="en-US" altLang="ko-KR" sz="2500" dirty="0">
              <a:ln w="0"/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8C91567-0604-F0DD-EF0D-AEBA95643889}"/>
              </a:ext>
            </a:extLst>
          </p:cNvPr>
          <p:cNvSpPr/>
          <p:nvPr/>
        </p:nvSpPr>
        <p:spPr>
          <a:xfrm>
            <a:off x="6609184" y="948560"/>
            <a:ext cx="1296144" cy="265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1BAE4-3C89-7240-B3D1-A70B91793B09}"/>
              </a:ext>
            </a:extLst>
          </p:cNvPr>
          <p:cNvSpPr txBox="1"/>
          <p:nvPr/>
        </p:nvSpPr>
        <p:spPr>
          <a:xfrm>
            <a:off x="4376936" y="6396014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RC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카의 주행 모습</a:t>
            </a:r>
          </a:p>
        </p:txBody>
      </p:sp>
    </p:spTree>
    <p:extLst>
      <p:ext uri="{BB962C8B-B14F-4D97-AF65-F5344CB8AC3E}">
        <p14:creationId xmlns:p14="http://schemas.microsoft.com/office/powerpoint/2010/main" val="130871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7602C0B9-8617-74C1-2368-18D58108358D}"/>
              </a:ext>
            </a:extLst>
          </p:cNvPr>
          <p:cNvSpPr txBox="1">
            <a:spLocks/>
          </p:cNvSpPr>
          <p:nvPr/>
        </p:nvSpPr>
        <p:spPr bwMode="auto">
          <a:xfrm>
            <a:off x="488504" y="908720"/>
            <a:ext cx="9073008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활동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멀티태스크를 통한 감정인식 모델 고도화 및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NPU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학부연구생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석사과정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/2022.04~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1FEA74-B59D-B42B-0AFB-EC4E45976A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9402" cy="836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A4EF611-E5DA-0C99-1920-3B49C79B3A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9765" y="231974"/>
            <a:ext cx="8089619" cy="757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ln w="0"/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및 프로젝트 </a:t>
            </a:r>
            <a:endParaRPr lang="en-US" altLang="ko-KR" sz="2500" dirty="0">
              <a:ln w="0"/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ED6480B-BACA-A46F-426F-A3C8860F0BB3}"/>
              </a:ext>
            </a:extLst>
          </p:cNvPr>
          <p:cNvSpPr txBox="1">
            <a:spLocks/>
          </p:cNvSpPr>
          <p:nvPr/>
        </p:nvSpPr>
        <p:spPr bwMode="auto">
          <a:xfrm>
            <a:off x="632520" y="1876721"/>
            <a:ext cx="8928992" cy="33524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9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학술대회 제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저자로 논문 게재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"HRNet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Cross-Attention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활용한 얼굴 랜드마크 검출 및 감정 인식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대한전자공학회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(2023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추계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19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로봇과 감정인식 연구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시니어 가정용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아이들 교육용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공공장소용 등의 로봇이 사람의 감정을 파악하며 상호작용 및 헬스케어 등이 가능함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19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임베디드 시스템을 위한 멀티태스크 감정인식 모델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(Pytorch)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자세에 강인한 감정인식 모델을 만들기 위해 얼굴 랜드마크 검출과 감정인식을 동시에 하는 네트워크 개발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- High, low resolution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모두 사용하는 하나의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HRNet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기반으로 두 가지 태스크를 수행함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-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랜드마크 정보와 감정 정보를 공유하여 채널 및 공간 어텐션을 수행하는 모듈을 개발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감정인식 모델 중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SOTA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급의 성능 달성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(RAFDB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 정확도 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89%)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1900"/>
              </a:lnSpc>
              <a:defRPr/>
            </a:pP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1900"/>
              </a:lnSpc>
              <a:defRPr/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13BD9B0-47B6-2CB1-C6FC-C1F4AB13A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697082"/>
              </p:ext>
            </p:extLst>
          </p:nvPr>
        </p:nvGraphicFramePr>
        <p:xfrm>
          <a:off x="632520" y="1327091"/>
          <a:ext cx="8640960" cy="50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8792">
                  <a:extLst>
                    <a:ext uri="{9D8B030D-6E8A-4147-A177-3AD203B41FA5}">
                      <a16:colId xmlns:a16="http://schemas.microsoft.com/office/drawing/2014/main" val="193394091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525168013"/>
                    </a:ext>
                  </a:extLst>
                </a:gridCol>
              </a:tblGrid>
              <a:tr h="12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참여 과제명</a:t>
                      </a:r>
                    </a:p>
                  </a:txBody>
                  <a:tcPr marT="34350" marB="3435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주관 기관</a:t>
                      </a:r>
                    </a:p>
                  </a:txBody>
                  <a:tcPr marT="34350" marB="3435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745829"/>
                  </a:ext>
                </a:extLst>
              </a:tr>
              <a:tr h="12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멘탈헬스케어를 위한 감성인지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기반의 교감형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엣지 디바이스 기술 개발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과학기술정보통신부</a:t>
                      </a:r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30863545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54F0D-DCBE-C036-8461-C21DC77C9A93}"/>
              </a:ext>
            </a:extLst>
          </p:cNvPr>
          <p:cNvGrpSpPr/>
          <p:nvPr/>
        </p:nvGrpSpPr>
        <p:grpSpPr>
          <a:xfrm>
            <a:off x="6713778" y="4953652"/>
            <a:ext cx="2987675" cy="1747274"/>
            <a:chOff x="-59005" y="-33534"/>
            <a:chExt cx="2987784" cy="174807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8A1517-B277-C51F-7468-7198FAE4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59005" y="-33534"/>
              <a:ext cx="2987784" cy="1601661"/>
            </a:xfrm>
            <a:prstGeom prst="rect">
              <a:avLst/>
            </a:prstGeom>
          </p:spPr>
        </p:pic>
        <p:sp>
          <p:nvSpPr>
            <p:cNvPr id="18" name="Text Box 1">
              <a:extLst>
                <a:ext uri="{FF2B5EF4-FFF2-40B4-BE49-F238E27FC236}">
                  <a16:creationId xmlns:a16="http://schemas.microsoft.com/office/drawing/2014/main" id="{0397F940-3A65-1A84-CD0A-66C977EA4D48}"/>
                </a:ext>
              </a:extLst>
            </p:cNvPr>
            <p:cNvSpPr txBox="1"/>
            <p:nvPr/>
          </p:nvSpPr>
          <p:spPr>
            <a:xfrm>
              <a:off x="-11220" y="1555454"/>
              <a:ext cx="2880995" cy="15909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000" b="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그림</a:t>
              </a:r>
              <a:r>
                <a:rPr lang="en-US" altLang="ko-KR" sz="1000" b="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9. </a:t>
              </a:r>
              <a:r>
                <a:rPr lang="en-US" sz="1000" b="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 Cross-Attention </a:t>
              </a:r>
              <a:r>
                <a:rPr lang="ko-KR" sz="1000" b="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구조</a:t>
              </a:r>
              <a:endParaRPr lang="ko-KR" sz="10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026" name="Picture 2" descr="현장 투입된 감정인식 로봇들 해고 위기 '재계약 안 해'">
            <a:extLst>
              <a:ext uri="{FF2B5EF4-FFF2-40B4-BE49-F238E27FC236}">
                <a16:creationId xmlns:a16="http://schemas.microsoft.com/office/drawing/2014/main" id="{CCD587E4-3B0B-B3E9-2122-6DB1A277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2020645"/>
            <a:ext cx="1008112" cy="179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DB287B-4B4E-9A01-C525-40C22331FD55}"/>
              </a:ext>
            </a:extLst>
          </p:cNvPr>
          <p:cNvGrpSpPr/>
          <p:nvPr/>
        </p:nvGrpSpPr>
        <p:grpSpPr>
          <a:xfrm>
            <a:off x="291255" y="4683578"/>
            <a:ext cx="6374691" cy="2057790"/>
            <a:chOff x="296235" y="4771379"/>
            <a:chExt cx="6374691" cy="205779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48EE5D1-16B4-EF7A-B8F3-742453F6E11A}"/>
                </a:ext>
              </a:extLst>
            </p:cNvPr>
            <p:cNvGrpSpPr/>
            <p:nvPr/>
          </p:nvGrpSpPr>
          <p:grpSpPr>
            <a:xfrm>
              <a:off x="296235" y="4779772"/>
              <a:ext cx="6024917" cy="2049397"/>
              <a:chOff x="148735" y="4852291"/>
              <a:chExt cx="6024917" cy="204939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ACB7F05-8B79-1CBA-17C4-C8A3E0E0ED9C}"/>
                  </a:ext>
                </a:extLst>
              </p:cNvPr>
              <p:cNvGrpSpPr/>
              <p:nvPr/>
            </p:nvGrpSpPr>
            <p:grpSpPr>
              <a:xfrm>
                <a:off x="480741" y="4852291"/>
                <a:ext cx="4600053" cy="2049397"/>
                <a:chOff x="0" y="0"/>
                <a:chExt cx="6122670" cy="2728288"/>
              </a:xfrm>
            </p:grpSpPr>
            <p:pic>
              <p:nvPicPr>
                <p:cNvPr id="11" name="그림 10" descr="텍스트, 도표, 라인, 폰트이(가) 표시된 사진&#10;&#10;자동 생성된 설명">
                  <a:extLst>
                    <a:ext uri="{FF2B5EF4-FFF2-40B4-BE49-F238E27FC236}">
                      <a16:creationId xmlns:a16="http://schemas.microsoft.com/office/drawing/2014/main" id="{AB2DACDC-999A-D357-4563-CE2826AE17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6122670" cy="2119631"/>
                </a:xfrm>
                <a:prstGeom prst="rect">
                  <a:avLst/>
                </a:prstGeom>
              </p:spPr>
            </p:pic>
            <p:sp>
              <p:nvSpPr>
                <p:cNvPr id="12" name="Text Box 1">
                  <a:extLst>
                    <a:ext uri="{FF2B5EF4-FFF2-40B4-BE49-F238E27FC236}">
                      <a16:creationId xmlns:a16="http://schemas.microsoft.com/office/drawing/2014/main" id="{CC361AB8-CC08-17B3-F311-A279ACE0185C}"/>
                    </a:ext>
                  </a:extLst>
                </p:cNvPr>
                <p:cNvSpPr txBox="1"/>
                <p:nvPr/>
              </p:nvSpPr>
              <p:spPr>
                <a:xfrm>
                  <a:off x="0" y="2516593"/>
                  <a:ext cx="6122670" cy="211695"/>
                </a:xfrm>
                <a:prstGeom prst="rect">
                  <a:avLst/>
                </a:prstGeom>
                <a:solidFill>
                  <a:prstClr val="white"/>
                </a:solidFill>
                <a:ln>
                  <a:noFill/>
                </a:ln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ko-KR" altLang="en-US" sz="1000" kern="100" dirty="0"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그림</a:t>
                  </a:r>
                  <a:r>
                    <a:rPr lang="en-US" altLang="ko-KR" sz="1000" kern="100" dirty="0"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8. </a:t>
                  </a:r>
                  <a:r>
                    <a:rPr lang="ko-KR" altLang="en-US" sz="1000" kern="100" dirty="0"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멀티태스크 </a:t>
                  </a:r>
                  <a:r>
                    <a:rPr lang="ko-KR" sz="1000" b="0" kern="100" dirty="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 모델의 구조</a:t>
                  </a:r>
                  <a:endParaRPr lang="ko-KR" sz="1000" b="1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" name="그림 5" descr="텍스트, 인간의 얼굴, 스크린샷, 소년이(가) 표시된 사진&#10;&#10;자동 생성된 설명">
                <a:extLst>
                  <a:ext uri="{FF2B5EF4-FFF2-40B4-BE49-F238E27FC236}">
                    <a16:creationId xmlns:a16="http://schemas.microsoft.com/office/drawing/2014/main" id="{5810BB70-721F-2B74-BFEF-2DA3A48AB4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36"/>
              <a:stretch/>
            </p:blipFill>
            <p:spPr>
              <a:xfrm>
                <a:off x="5000992" y="5191561"/>
                <a:ext cx="1172660" cy="1668604"/>
              </a:xfrm>
              <a:prstGeom prst="rect">
                <a:avLst/>
              </a:prstGeom>
            </p:spPr>
          </p:pic>
          <p:pic>
            <p:nvPicPr>
              <p:cNvPr id="14" name="그림 13" descr="인간의 얼굴, 유아, 사람, 아기이(가) 표시된 사진&#10;&#10;자동 생성된 설명">
                <a:extLst>
                  <a:ext uri="{FF2B5EF4-FFF2-40B4-BE49-F238E27FC236}">
                    <a16:creationId xmlns:a16="http://schemas.microsoft.com/office/drawing/2014/main" id="{07022092-A133-F403-DF8C-50BC82C69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735" y="5358879"/>
                <a:ext cx="942286" cy="1413429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8902547-EAAA-F6E7-160F-BFB0E7A9412E}"/>
                </a:ext>
              </a:extLst>
            </p:cNvPr>
            <p:cNvSpPr/>
            <p:nvPr/>
          </p:nvSpPr>
          <p:spPr>
            <a:xfrm>
              <a:off x="5601072" y="6237312"/>
              <a:ext cx="936104" cy="347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랜드마크 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검출결과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F50FDD3-8A50-2F55-F94C-70AE78D86421}"/>
                </a:ext>
              </a:extLst>
            </p:cNvPr>
            <p:cNvCxnSpPr/>
            <p:nvPr/>
          </p:nvCxnSpPr>
          <p:spPr>
            <a:xfrm flipV="1">
              <a:off x="5853100" y="5993074"/>
              <a:ext cx="0" cy="244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EF839DF-7CD9-5C7C-25A8-1CDFF3DD4ACF}"/>
                </a:ext>
              </a:extLst>
            </p:cNvPr>
            <p:cNvSpPr/>
            <p:nvPr/>
          </p:nvSpPr>
          <p:spPr>
            <a:xfrm>
              <a:off x="5601072" y="5518991"/>
              <a:ext cx="504056" cy="458772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20E0DC4-866A-4AD8-4D63-EF90BB0E7B1F}"/>
                </a:ext>
              </a:extLst>
            </p:cNvPr>
            <p:cNvSpPr/>
            <p:nvPr/>
          </p:nvSpPr>
          <p:spPr>
            <a:xfrm>
              <a:off x="5734822" y="4771379"/>
              <a:ext cx="936104" cy="347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감정인식결과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[Surprise]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8BBC626-32E4-99EA-B14A-39942505E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0920" y="4945211"/>
              <a:ext cx="113902" cy="209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5100C0D-A307-EF86-FE2C-F1239BFE9B73}"/>
              </a:ext>
            </a:extLst>
          </p:cNvPr>
          <p:cNvSpPr txBox="1"/>
          <p:nvPr/>
        </p:nvSpPr>
        <p:spPr>
          <a:xfrm>
            <a:off x="8265368" y="3820251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감정인식 로봇 예시</a:t>
            </a:r>
          </a:p>
        </p:txBody>
      </p:sp>
    </p:spTree>
    <p:extLst>
      <p:ext uri="{BB962C8B-B14F-4D97-AF65-F5344CB8AC3E}">
        <p14:creationId xmlns:p14="http://schemas.microsoft.com/office/powerpoint/2010/main" val="25471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7602C0B9-8617-74C1-2368-18D58108358D}"/>
              </a:ext>
            </a:extLst>
          </p:cNvPr>
          <p:cNvSpPr txBox="1">
            <a:spLocks/>
          </p:cNvSpPr>
          <p:nvPr/>
        </p:nvSpPr>
        <p:spPr bwMode="auto">
          <a:xfrm>
            <a:off x="488504" y="989541"/>
            <a:ext cx="9054504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활동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멀티태스크를 통한 감정인식 모델 고도화 및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NPU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학부연구생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석사과정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/2022.07~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01D8EE-E8B6-A79A-DFDC-67CAAAF17D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9402" cy="836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F7B22FD-C1FC-5142-5DF7-31AEA810FE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9765" y="231974"/>
            <a:ext cx="8089619" cy="757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ln w="0"/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및 프로젝트 </a:t>
            </a:r>
            <a:endParaRPr lang="en-US" altLang="ko-KR" sz="2500" dirty="0">
              <a:ln w="0"/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591FA11-24E0-37EF-D024-7E144B9E6BCF}"/>
              </a:ext>
            </a:extLst>
          </p:cNvPr>
          <p:cNvSpPr txBox="1">
            <a:spLocks/>
          </p:cNvSpPr>
          <p:nvPr/>
        </p:nvSpPr>
        <p:spPr bwMode="auto">
          <a:xfrm>
            <a:off x="614016" y="1380399"/>
            <a:ext cx="8928992" cy="24468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78919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5783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675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15677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945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73515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5243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31353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2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개선된 모델을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NPU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임베딩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모빌린트의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NPU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모델 임베딩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qubee SDK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이용함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ONNX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컨버팅 후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MXQ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생성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지원하지 않는 레이어는 다른 연산으로 대체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ex)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torch.nn.AdaptiveAvgPool2d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연산을 이용해서 구현함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Calibration data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사용해서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Post-Training Quantization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양자화하여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MXQ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NPU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임베딩 후 성능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1%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이내의 성능하락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인퍼런스 평균 속도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0.0098sec</a:t>
            </a:r>
          </a:p>
          <a:p>
            <a:pPr marL="342900" indent="-342900">
              <a:lnSpc>
                <a:spcPts val="2200"/>
              </a:lnSpc>
              <a:defRPr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◾ 실적용을 위한 감정 인식 인퍼런스 파이프라인 설계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b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ts val="2200"/>
              </a:lnSpc>
              <a:defRPr/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4C41FF-7BAA-F3D3-F127-21A42557475B}"/>
              </a:ext>
            </a:extLst>
          </p:cNvPr>
          <p:cNvGrpSpPr/>
          <p:nvPr/>
        </p:nvGrpSpPr>
        <p:grpSpPr>
          <a:xfrm>
            <a:off x="5348229" y="4823723"/>
            <a:ext cx="4037264" cy="1606624"/>
            <a:chOff x="5735932" y="4677659"/>
            <a:chExt cx="3913571" cy="1456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40C34C-A5E5-C469-DAF4-FD4AA8A6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5932" y="4677659"/>
              <a:ext cx="1933886" cy="66675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17127E0-FE91-F04A-A8B9-DA4665B7D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932" y="5391241"/>
              <a:ext cx="1933886" cy="74167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B1B677-3E8E-388F-678A-CDA0CFD6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5617" y="4677659"/>
              <a:ext cx="1933886" cy="96192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8B06736-3312-5EAD-A8E2-9C78353B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15617" y="5696027"/>
              <a:ext cx="1933886" cy="4376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AECF04-C09D-0420-234C-C8D904605B75}"/>
              </a:ext>
            </a:extLst>
          </p:cNvPr>
          <p:cNvGrpSpPr/>
          <p:nvPr/>
        </p:nvGrpSpPr>
        <p:grpSpPr>
          <a:xfrm>
            <a:off x="992560" y="3789040"/>
            <a:ext cx="8391259" cy="730399"/>
            <a:chOff x="1007628" y="3512621"/>
            <a:chExt cx="8391259" cy="73039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B9EDD2D-2437-FFDC-0F56-EE17E09C1AA9}"/>
                </a:ext>
              </a:extLst>
            </p:cNvPr>
            <p:cNvSpPr/>
            <p:nvPr/>
          </p:nvSpPr>
          <p:spPr>
            <a:xfrm>
              <a:off x="1007628" y="3525381"/>
              <a:ext cx="1047389" cy="71287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웹캠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28CAB03-C8A5-0664-BC01-443597AC06DB}"/>
                </a:ext>
              </a:extLst>
            </p:cNvPr>
            <p:cNvSpPr/>
            <p:nvPr/>
          </p:nvSpPr>
          <p:spPr>
            <a:xfrm>
              <a:off x="2228350" y="3530141"/>
              <a:ext cx="1047389" cy="71287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얼굴 및 랜드마크 검출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80A2306-69DC-DC9F-47C6-53FFEE702FF2}"/>
                </a:ext>
              </a:extLst>
            </p:cNvPr>
            <p:cNvSpPr/>
            <p:nvPr/>
          </p:nvSpPr>
          <p:spPr>
            <a:xfrm>
              <a:off x="3448587" y="3519929"/>
              <a:ext cx="1047389" cy="71287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얼굴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Crop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정규화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E680077-AF68-8145-3B16-41A45EFF8211}"/>
                </a:ext>
              </a:extLst>
            </p:cNvPr>
            <p:cNvSpPr/>
            <p:nvPr/>
          </p:nvSpPr>
          <p:spPr>
            <a:xfrm>
              <a:off x="4672211" y="3512621"/>
              <a:ext cx="1047389" cy="71287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감정 인식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34A822A-2EAC-AB9B-1877-2B37934CE401}"/>
                </a:ext>
              </a:extLst>
            </p:cNvPr>
            <p:cNvSpPr/>
            <p:nvPr/>
          </p:nvSpPr>
          <p:spPr>
            <a:xfrm>
              <a:off x="5899718" y="3530141"/>
              <a:ext cx="1047389" cy="71287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E37E7EA-30CD-3A7D-562C-4DCB9509CE48}"/>
                </a:ext>
              </a:extLst>
            </p:cNvPr>
            <p:cNvSpPr/>
            <p:nvPr/>
          </p:nvSpPr>
          <p:spPr>
            <a:xfrm>
              <a:off x="7127225" y="3512621"/>
              <a:ext cx="1047389" cy="71287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일정 시퀀스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 취합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B8489C1-8435-69A2-0283-5D5CF357E05C}"/>
                </a:ext>
              </a:extLst>
            </p:cNvPr>
            <p:cNvSpPr/>
            <p:nvPr/>
          </p:nvSpPr>
          <p:spPr>
            <a:xfrm>
              <a:off x="8351498" y="3519928"/>
              <a:ext cx="1047389" cy="71287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감정 예측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 출력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0746188-1891-A7FD-EB6F-65EE942458A6}"/>
                </a:ext>
              </a:extLst>
            </p:cNvPr>
            <p:cNvCxnSpPr/>
            <p:nvPr/>
          </p:nvCxnSpPr>
          <p:spPr>
            <a:xfrm>
              <a:off x="2055017" y="3886580"/>
              <a:ext cx="265915" cy="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35DA80D-8BC6-56E6-6D01-8E0BD9FBD7CB}"/>
                </a:ext>
              </a:extLst>
            </p:cNvPr>
            <p:cNvCxnSpPr/>
            <p:nvPr/>
          </p:nvCxnSpPr>
          <p:spPr>
            <a:xfrm>
              <a:off x="3275739" y="3886580"/>
              <a:ext cx="265915" cy="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7299FA3-6380-AF1B-F9D5-D8194B6062C9}"/>
                </a:ext>
              </a:extLst>
            </p:cNvPr>
            <p:cNvCxnSpPr/>
            <p:nvPr/>
          </p:nvCxnSpPr>
          <p:spPr>
            <a:xfrm>
              <a:off x="4495976" y="3886580"/>
              <a:ext cx="265915" cy="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322551A-EC77-CCC2-7E73-C7435B820290}"/>
                </a:ext>
              </a:extLst>
            </p:cNvPr>
            <p:cNvCxnSpPr/>
            <p:nvPr/>
          </p:nvCxnSpPr>
          <p:spPr>
            <a:xfrm>
              <a:off x="5719600" y="3886580"/>
              <a:ext cx="265915" cy="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D3C6886-C598-1FA7-35EC-D040C4DB61E5}"/>
                </a:ext>
              </a:extLst>
            </p:cNvPr>
            <p:cNvCxnSpPr/>
            <p:nvPr/>
          </p:nvCxnSpPr>
          <p:spPr>
            <a:xfrm>
              <a:off x="6947107" y="3886580"/>
              <a:ext cx="265915" cy="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EBC60E9-55A5-1CA8-2492-AC3E1DCE6197}"/>
                </a:ext>
              </a:extLst>
            </p:cNvPr>
            <p:cNvCxnSpPr/>
            <p:nvPr/>
          </p:nvCxnSpPr>
          <p:spPr>
            <a:xfrm>
              <a:off x="8174614" y="3888581"/>
              <a:ext cx="265915" cy="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6FCEB8E-AB3D-5E87-23BB-51109270B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60" t="-662" r="16291" b="662"/>
          <a:stretch/>
        </p:blipFill>
        <p:spPr>
          <a:xfrm>
            <a:off x="7280632" y="1463838"/>
            <a:ext cx="2111595" cy="14686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B37797C-4D00-E300-B030-18BFB047A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745" y="4668187"/>
            <a:ext cx="3682255" cy="19578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A6E62B0-6237-DAFC-EFF3-7F8A84E2E9CC}"/>
              </a:ext>
            </a:extLst>
          </p:cNvPr>
          <p:cNvSpPr txBox="1"/>
          <p:nvPr/>
        </p:nvSpPr>
        <p:spPr>
          <a:xfrm>
            <a:off x="7761312" y="2945849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모빌린트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NPU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BC7742-63DC-0885-D6F9-ED1B484C2958}"/>
              </a:ext>
            </a:extLst>
          </p:cNvPr>
          <p:cNvSpPr txBox="1"/>
          <p:nvPr/>
        </p:nvSpPr>
        <p:spPr>
          <a:xfrm>
            <a:off x="2371516" y="6416983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데모 영상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1BD96F-ABA1-A80B-5320-86D6D09323CB}"/>
              </a:ext>
            </a:extLst>
          </p:cNvPr>
          <p:cNvSpPr txBox="1"/>
          <p:nvPr/>
        </p:nvSpPr>
        <p:spPr>
          <a:xfrm>
            <a:off x="6627739" y="6481194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12. NPU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임베딩 과정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9EF07D-6340-A607-7A13-CBFAE9F75DDC}"/>
              </a:ext>
            </a:extLst>
          </p:cNvPr>
          <p:cNvSpPr txBox="1"/>
          <p:nvPr/>
        </p:nvSpPr>
        <p:spPr>
          <a:xfrm>
            <a:off x="1377404" y="4893803"/>
            <a:ext cx="92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Disgust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728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876</Words>
  <Application>Microsoft Office PowerPoint</Application>
  <PresentationFormat>A4 용지(210x297mm)</PresentationFormat>
  <Paragraphs>86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나눔스퀘어</vt:lpstr>
      <vt:lpstr>나눔스퀘어 ExtraBold</vt:lpstr>
      <vt:lpstr>나눔스퀘어_ac Bold</vt:lpstr>
      <vt:lpstr>나눔스퀘어OTF</vt:lpstr>
      <vt:lpstr>나눔스퀘어OTF ExtraBold</vt:lpstr>
      <vt:lpstr>나눔스퀘어OTF_ac Bold</vt:lpstr>
      <vt:lpstr>현대산스 Head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변광남</dc:creator>
  <cp:lastModifiedBy>장수빈</cp:lastModifiedBy>
  <cp:revision>162</cp:revision>
  <dcterms:created xsi:type="dcterms:W3CDTF">2013-05-10T02:02:28Z</dcterms:created>
  <dcterms:modified xsi:type="dcterms:W3CDTF">2024-02-19T16:38:53Z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25c787f-039f-4287-bd0c-30008109edfc_Enabled">
    <vt:lpwstr>true</vt:lpwstr>
  </property>
  <property fmtid="{D5CDD505-2E9C-101B-9397-08002B2CF9AE}" pid="3" name="MSIP_Label_425c787f-039f-4287-bd0c-30008109edfc_SetDate">
    <vt:lpwstr>2021-04-13T03:54:52Z</vt:lpwstr>
  </property>
  <property fmtid="{D5CDD505-2E9C-101B-9397-08002B2CF9AE}" pid="4" name="MSIP_Label_425c787f-039f-4287-bd0c-30008109edfc_Method">
    <vt:lpwstr>Privileged</vt:lpwstr>
  </property>
  <property fmtid="{D5CDD505-2E9C-101B-9397-08002B2CF9AE}" pid="5" name="MSIP_Label_425c787f-039f-4287-bd0c-30008109edfc_Name">
    <vt:lpwstr>사내한(평문)</vt:lpwstr>
  </property>
  <property fmtid="{D5CDD505-2E9C-101B-9397-08002B2CF9AE}" pid="6" name="MSIP_Label_425c787f-039f-4287-bd0c-30008109edfc_SiteId">
    <vt:lpwstr>f85ca5f1-aa23-4252-a83a-443d333b1fe7</vt:lpwstr>
  </property>
  <property fmtid="{D5CDD505-2E9C-101B-9397-08002B2CF9AE}" pid="7" name="MSIP_Label_425c787f-039f-4287-bd0c-30008109edfc_ActionId">
    <vt:lpwstr>b1d18aa8-975d-4afc-bc31-1f84b1cabb3c</vt:lpwstr>
  </property>
  <property fmtid="{D5CDD505-2E9C-101B-9397-08002B2CF9AE}" pid="8" name="MSIP_Label_425c787f-039f-4287-bd0c-30008109edfc_ContentBits">
    <vt:lpwstr>0</vt:lpwstr>
  </property>
</Properties>
</file>